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883" r:id="rId2"/>
    <p:sldMasterId id="2147483884" r:id="rId3"/>
    <p:sldMasterId id="2147483885" r:id="rId4"/>
    <p:sldMasterId id="2147483887" r:id="rId5"/>
    <p:sldMasterId id="2147484049" r:id="rId6"/>
  </p:sldMasterIdLst>
  <p:notesMasterIdLst>
    <p:notesMasterId r:id="rId45"/>
  </p:notesMasterIdLst>
  <p:handoutMasterIdLst>
    <p:handoutMasterId r:id="rId46"/>
  </p:handoutMasterIdLst>
  <p:sldIdLst>
    <p:sldId id="319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368" r:id="rId42"/>
    <p:sldId id="369" r:id="rId43"/>
    <p:sldId id="406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032"/>
    <a:srgbClr val="008000"/>
    <a:srgbClr val="222222"/>
    <a:srgbClr val="0033CC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8686" autoAdjust="0"/>
  </p:normalViewPr>
  <p:slideViewPr>
    <p:cSldViewPr>
      <p:cViewPr>
        <p:scale>
          <a:sx n="100" d="100"/>
          <a:sy n="100" d="100"/>
        </p:scale>
        <p:origin x="336" y="-8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19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54"/>
    </p:cViewPr>
  </p:sorterViewPr>
  <p:notesViewPr>
    <p:cSldViewPr>
      <p:cViewPr varScale="1">
        <p:scale>
          <a:sx n="59" d="100"/>
          <a:sy n="59" d="100"/>
        </p:scale>
        <p:origin x="-25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97E579D-E539-43F8-B85A-97C45FFF6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40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50E2DBC-E98C-419D-9E6D-5781F4673A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1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C938F8-8232-4595-A5B8-CB763ADFA24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CC10A-FD86-4347-9F16-B68F139FCD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B779-9BFC-4974-8878-3F69ADEEBBA6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EB7BB-88E8-4FF2-9F8C-F1B48204F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63F06-FD7D-46A3-B51D-532EAC054083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D1AB3-5039-41D4-87CC-46DB6CD9D9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E327FB-E875-4CE2-9EE8-FF4A0C7F7C78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8A900-BEAF-4C43-B7BA-4FCCB95F8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F2247-23CE-4415-809D-882F3E82C6FA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22F70-80E6-46A0-B8C6-96461BA2A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E0919-0C98-41D4-B031-370C54DC544C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5DF90-9E00-49DA-B333-85DC6AD26D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D1131-83D7-4250-BCB3-01E127BE3654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B7CF4B-F62A-44C2-9CA7-6218D7EE7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FABC3-0D94-42B5-BEE0-F5482EB98C0E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E1705-47AF-4954-9D1E-5F7FFA01C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590213-3270-4B86-A35B-AB664ED896D7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569E1-1E67-4A1E-8484-F5F27B1A2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C9384-4A78-431C-A185-563BDCEAEEC5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DE618-E14D-4F8F-9D7C-B3B054E650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BDA69-2F8E-4DCB-8998-F60A84ECCB01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9E170-7816-470C-BCAA-BD64039ED4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537F4B-7289-4F46-B4B1-0384E1E049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4AFF8-0274-46EB-9373-6AAA6CBDED85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328F4-25CE-4E00-8DA0-2942A8340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7B686-0B62-444D-BBA7-32954ECFAAA3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CFA4D-A188-44BD-AA89-B0011EAEA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1221-DD89-49A5-A25D-CBB20707E90B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ECAF0A-A5D7-4935-83A2-AFB97510F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45ECD-A6FD-4AE3-A630-D53001D51147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7B87C-5B7D-47E6-8193-139FAA78A7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6267F-8833-44A3-ABC9-FD1D48EEB873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1417B-7F55-4D9C-9068-62FB6CFA5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373FC-1119-48EC-910D-EDB5BA233BC5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B9DF7-1B82-4A2F-91C9-38EA219EB4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9D745-458F-4DC8-A44E-B35096A516A9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18053-F9B9-4494-A942-B9FE6897F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4A9E7-5690-4B2E-95E5-4C39DC6A4F9F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B7D47C-E248-4225-BFDF-09BDBC2F6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36EC0-C8FF-4B35-B313-B0E03AE93CDA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8C63C-6929-4986-9B4E-6ABAC66D6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3D177-961A-4399-9E01-E5A53F2C9677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063FB-FFBE-4352-9511-46D2BCA33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CB7CCF-645F-48EC-9BAC-30426A72AC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5FE80-251E-407E-9DFE-27175A5CB8FD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3BB62-BEFF-4D60-AC7A-5E26EA6E2E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BEDD6-2F25-4E23-8A0E-7074C51992DC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FEB55-700E-47DB-BA4E-EE217EC396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CAD70-BB11-45BB-AEA0-A6E662C29D89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275C7-486F-431A-943B-95AA291207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87388A-8A9A-4549-BE44-F480A569544F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31C06-9704-4669-B035-B73FEE9B8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C848F-FDFC-4FDB-B27A-003D48F83C44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8AF47-EF20-49CE-AEB3-7851971F97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5700" y="1676400"/>
            <a:ext cx="30861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12011-FCBF-4D7A-92D2-00B0C9DEF9DE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C87BC-5418-4012-8E65-3F781A1C4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21617-5A7C-418F-8E76-4544A53EB2FD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6DE69E-62EA-4FC8-BC25-CAB0731344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36D7A7-50D4-4EA3-8A00-5F4589FE33F0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8D50B-3A60-4D65-8E57-185BD97F41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151A9-2FDC-420A-AE60-8719536AC2E6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E98FD-15CE-4591-BEB1-E9AE751D9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64E74-9366-48E6-888B-6EF45392C1CD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2CBA7-E6AE-4440-8338-01B3207406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ECEF-7870-49AF-B24E-87D2B8A493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67DAD-2CD2-4A9E-A7D9-D5DEA7B5C046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4BEF7-854D-43E8-86FF-F516C3DC8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EC9E5-32B6-4329-B8F4-34B2DF792EBD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7BF54-7D9E-49DF-A992-EB337530D5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00650" y="762000"/>
            <a:ext cx="1581150" cy="533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4591050" cy="5334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DFA3A-912F-4778-AB92-7B7C2B267081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15A7A-FB6F-4505-BB36-2D3037B11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BD0B0DFB-FA18-46FB-B9E0-4E7819F84D84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 algn="l" eaLnBrk="1" hangingPunct="1"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F8C3EF9F-4218-41F3-85FC-955985AC83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3582A-41C3-4495-9446-6AFEBD61E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54B7F-19F7-4EF9-8556-8F55F0D2DC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764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0C9376-89ED-4A9E-A91D-97C112E02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53E04-C173-436F-8143-3D2A62C3F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B9C84-25AD-414D-ABE4-B137785B8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84582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914400"/>
            <a:ext cx="8382000" cy="72707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873B-797B-4FC8-A6EE-3750147186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B2ABD-67C9-4AAC-84F0-F6D77B4FA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BC817A-33F1-47EA-B87B-8CE34E7F81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9C60B5-736C-4BC3-9A4B-F7FC10FA4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838200"/>
            <a:ext cx="21336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838200"/>
            <a:ext cx="62484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49D81-780E-4B6A-B59E-6CE834D335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90CC5-8E00-4A1B-8ADF-9444BFFBD6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31B73-4324-4D17-A516-463247BD0B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AC728-0A9B-4D60-91BC-E74CC876CD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EDF3C-819F-477F-AE5B-D183B94DEB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3246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22222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Security+ Guide to Network Security Fundamentals, Third Edition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205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rgbClr val="222222"/>
                </a:solidFill>
                <a:latin typeface="+mn-lt"/>
              </a:defRPr>
            </a:lvl1pPr>
          </a:lstStyle>
          <a:p>
            <a:pPr>
              <a:defRPr/>
            </a:pPr>
            <a:fld id="{F3E0FD11-106E-4728-986B-E60A37ACD2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32720F3F-D378-4B68-B9AD-FF4CF2BEC455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0D9297CE-8B09-4886-988F-2B1DD9961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A8CA94F-2D1D-4AB8-AAE8-2D568E10A0C0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F5407E06-0E81-403F-B00C-9D47AE0F5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0"/>
            <a:ext cx="6324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6324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3FEA2D0-3EAA-446C-B397-A41440763FC2}" type="datetime1">
              <a:rPr lang="en-US"/>
              <a:pPr>
                <a:defRPr/>
              </a:pPr>
              <a:t>9/28/2022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48E826CA-DF79-47D8-B573-163C12CC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Eras Bold IT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Picture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8382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764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9143" name="Line 7"/>
          <p:cNvSpPr>
            <a:spLocks noChangeShapeType="1"/>
          </p:cNvSpPr>
          <p:nvPr/>
        </p:nvSpPr>
        <p:spPr bwMode="auto">
          <a:xfrm flipV="1">
            <a:off x="352425" y="1582738"/>
            <a:ext cx="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219144" name="Oval 8"/>
          <p:cNvSpPr>
            <a:spLocks noChangeArrowheads="1"/>
          </p:cNvSpPr>
          <p:nvPr/>
        </p:nvSpPr>
        <p:spPr bwMode="auto">
          <a:xfrm>
            <a:off x="76200" y="10668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5" name="Oval 9"/>
          <p:cNvSpPr>
            <a:spLocks noChangeArrowheads="1"/>
          </p:cNvSpPr>
          <p:nvPr/>
        </p:nvSpPr>
        <p:spPr bwMode="auto">
          <a:xfrm>
            <a:off x="381000" y="10668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6" name="Oval 10"/>
          <p:cNvSpPr>
            <a:spLocks noChangeArrowheads="1"/>
          </p:cNvSpPr>
          <p:nvPr/>
        </p:nvSpPr>
        <p:spPr bwMode="auto">
          <a:xfrm>
            <a:off x="228600" y="12954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4978E4E8-F66A-4E77-86AC-89FB8A40F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16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2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1F59-4026-4585-BEDB-91C6309F9227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D9D5-DF5B-4258-9F23-B95EC531B2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questcombo.safaribooksonline.com.ezproxy.csu.edu.au/9780133387568/ch04lev1sec2_html" TargetMode="External"/><Relationship Id="rId2" Type="http://schemas.openxmlformats.org/officeDocument/2006/relationships/hyperlink" Target="http://proquestcombo.safaribooksonline.com.ezproxy.csu.edu.au/9780133387568/ch04lev1sec1_html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http://proquestcombo.safaribooksonline.com.ezproxy.csu.edu.au/9780133387568/ch04lev1sec4_html" TargetMode="External"/><Relationship Id="rId4" Type="http://schemas.openxmlformats.org/officeDocument/2006/relationships/hyperlink" Target="http://proquestcombo.safaribooksonline.com.ezproxy.csu.edu.au/9780133387568/ch04lev1sec3_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noFill/>
        </p:spPr>
        <p:txBody>
          <a:bodyPr/>
          <a:lstStyle/>
          <a:p>
            <a:fld id="{2463F493-2E43-4A6C-8AE1-B66EACA330C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171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09600" y="1447800"/>
            <a:ext cx="8001000" cy="2209800"/>
          </a:xfrm>
        </p:spPr>
        <p:txBody>
          <a:bodyPr/>
          <a:lstStyle/>
          <a:p>
            <a:pPr algn="ctr" eaLnBrk="1" hangingPunct="1"/>
            <a:r>
              <a:rPr lang="en-US" sz="5400" b="1" dirty="0">
                <a:solidFill>
                  <a:srgbClr val="008000"/>
                </a:solidFill>
              </a:rPr>
              <a:t/>
            </a:r>
            <a:br>
              <a:rPr lang="en-US" sz="5400" b="1" dirty="0">
                <a:solidFill>
                  <a:srgbClr val="008000"/>
                </a:solidFill>
              </a:rPr>
            </a:br>
            <a:r>
              <a:rPr lang="en-US" sz="5400" b="1" dirty="0">
                <a:solidFill>
                  <a:srgbClr val="008000"/>
                </a:solidFill>
              </a:rPr>
              <a:t>Cloud Computing</a:t>
            </a:r>
          </a:p>
        </p:txBody>
      </p:sp>
      <p:sp>
        <p:nvSpPr>
          <p:cNvPr id="7172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4114800"/>
            <a:ext cx="8374062" cy="16541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3200" b="1" dirty="0" smtClean="0"/>
              <a:t>Concepts </a:t>
            </a:r>
            <a:r>
              <a:rPr lang="en-US" sz="3200" b="1" dirty="0"/>
              <a:t>and Models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AU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>
                <a:solidFill>
                  <a:srgbClr val="0000FF"/>
                </a:solidFill>
              </a:rPr>
              <a:t>organizational boundary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the physical perimeter that surrounds a set of IT resources that are owned and governed by an organization.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Boundary</a:t>
            </a:r>
          </a:p>
        </p:txBody>
      </p:sp>
      <p:pic>
        <p:nvPicPr>
          <p:cNvPr id="4" name="Picture 2" descr="Fig04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55" y="2667000"/>
            <a:ext cx="69342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6218212"/>
            <a:ext cx="68919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4.6 Organizational boundaries of a cloud consumer (left), and a cloud provider (right),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represented by a broken line notation.</a:t>
            </a:r>
          </a:p>
        </p:txBody>
      </p:sp>
    </p:spTree>
    <p:extLst>
      <p:ext uri="{BB962C8B-B14F-4D97-AF65-F5344CB8AC3E}">
        <p14:creationId xmlns:p14="http://schemas.microsoft.com/office/powerpoint/2010/main" val="40596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trust boundary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a logical perimeter that typically spans beyond physical boundaries to represent the extent to which IT resources are trusted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Boundary</a:t>
            </a:r>
          </a:p>
        </p:txBody>
      </p:sp>
      <p:pic>
        <p:nvPicPr>
          <p:cNvPr id="4" name="Picture 2" descr="Fig04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79" y="2362200"/>
            <a:ext cx="7162800" cy="398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6340475"/>
            <a:ext cx="76610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4.7 An extended trust boundary encompasses the organizational boundaries of the cloud provider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and the cloud consumer.</a:t>
            </a:r>
          </a:p>
        </p:txBody>
      </p:sp>
    </p:spTree>
    <p:extLst>
      <p:ext uri="{BB962C8B-B14F-4D97-AF65-F5344CB8AC3E}">
        <p14:creationId xmlns:p14="http://schemas.microsoft.com/office/powerpoint/2010/main" val="382132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FF"/>
                </a:solidFill>
              </a:rPr>
              <a:t>Six</a:t>
            </a:r>
            <a:r>
              <a:rPr lang="en-US" sz="2800" dirty="0"/>
              <a:t> specific </a:t>
            </a:r>
            <a:r>
              <a:rPr lang="en-US" sz="2800" dirty="0">
                <a:solidFill>
                  <a:srgbClr val="0000FF"/>
                </a:solidFill>
              </a:rPr>
              <a:t>characteristics</a:t>
            </a:r>
            <a:r>
              <a:rPr lang="en-US" sz="2800" dirty="0"/>
              <a:t> are common to the majority of cloud environments:</a:t>
            </a:r>
          </a:p>
          <a:p>
            <a:pPr lvl="1"/>
            <a:r>
              <a:rPr lang="en-US" sz="2400" dirty="0"/>
              <a:t>on-demand usage</a:t>
            </a:r>
          </a:p>
          <a:p>
            <a:pPr lvl="1"/>
            <a:r>
              <a:rPr lang="en-US" sz="2400" dirty="0"/>
              <a:t>ubiquitous access</a:t>
            </a:r>
          </a:p>
          <a:p>
            <a:pPr lvl="1"/>
            <a:r>
              <a:rPr lang="en-US" sz="2400" dirty="0" err="1"/>
              <a:t>multitenancy</a:t>
            </a:r>
            <a:r>
              <a:rPr lang="en-US" sz="2400" dirty="0"/>
              <a:t> (and resource pooling)</a:t>
            </a:r>
          </a:p>
          <a:p>
            <a:pPr lvl="1"/>
            <a:r>
              <a:rPr lang="en-US" sz="2400" dirty="0"/>
              <a:t>elasticity</a:t>
            </a:r>
          </a:p>
          <a:p>
            <a:pPr lvl="1"/>
            <a:r>
              <a:rPr lang="en-US" sz="2400" dirty="0"/>
              <a:t>measured usage</a:t>
            </a:r>
          </a:p>
          <a:p>
            <a:pPr lvl="1"/>
            <a:r>
              <a:rPr lang="en-US" sz="2400" dirty="0"/>
              <a:t>Resiliency (NIST is excluded)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4.2. Cloud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19590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cloud consumer can unilaterally access cloud-based IT resources giving the cloud consumer the freedom to </a:t>
            </a:r>
            <a:r>
              <a:rPr lang="en-US" dirty="0">
                <a:solidFill>
                  <a:srgbClr val="0000FF"/>
                </a:solidFill>
              </a:rPr>
              <a:t>self-provision </a:t>
            </a:r>
            <a:r>
              <a:rPr lang="en-US" dirty="0"/>
              <a:t>these IT resources or </a:t>
            </a:r>
            <a:r>
              <a:rPr lang="en-US" i="1" dirty="0">
                <a:solidFill>
                  <a:srgbClr val="0000FF"/>
                </a:solidFill>
              </a:rPr>
              <a:t>on-demand usage</a:t>
            </a:r>
            <a:r>
              <a:rPr lang="en-US" i="1" dirty="0"/>
              <a:t>.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>
                <a:solidFill>
                  <a:srgbClr val="0000FF"/>
                </a:solidFill>
              </a:rPr>
              <a:t>Ubiquitous access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the ability for a cloud service to be widely accessible.</a:t>
            </a:r>
          </a:p>
          <a:p>
            <a:r>
              <a:rPr lang="en-US" dirty="0"/>
              <a:t>Establishing ubiquitous access for a cloud service can require support for a range of devices, transport protocols, interfaces, and security technologies.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On-Demand Usage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228600" y="28194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1"/>
            <a:r>
              <a:rPr lang="en-US" dirty="0"/>
              <a:t>Ubiquitous Access</a:t>
            </a:r>
          </a:p>
        </p:txBody>
      </p:sp>
    </p:spTree>
    <p:extLst>
      <p:ext uri="{BB962C8B-B14F-4D97-AF65-F5344CB8AC3E}">
        <p14:creationId xmlns:p14="http://schemas.microsoft.com/office/powerpoint/2010/main" val="10651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3657600" cy="5105400"/>
          </a:xfrm>
        </p:spPr>
        <p:txBody>
          <a:bodyPr/>
          <a:lstStyle/>
          <a:p>
            <a:r>
              <a:rPr lang="en-US" dirty="0"/>
              <a:t>Characteristic of a software program that enables an instance of the program to serve different consumers (tenants) whereby each is isolated from the other, is referred to as </a:t>
            </a:r>
            <a:r>
              <a:rPr lang="en-US" i="1" dirty="0" err="1">
                <a:solidFill>
                  <a:srgbClr val="0000FF"/>
                </a:solidFill>
              </a:rPr>
              <a:t>multitenancy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Multitenancy</a:t>
            </a:r>
          </a:p>
        </p:txBody>
      </p:sp>
      <p:pic>
        <p:nvPicPr>
          <p:cNvPr id="4" name="Picture 2" descr="Fig04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67" y="1811337"/>
            <a:ext cx="4811713" cy="497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30759" y="5867400"/>
            <a:ext cx="278884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4.8 In a single-tenant environment, each cloud consumer has a separate IT resource instance.</a:t>
            </a:r>
          </a:p>
        </p:txBody>
      </p:sp>
    </p:spTree>
    <p:extLst>
      <p:ext uri="{BB962C8B-B14F-4D97-AF65-F5344CB8AC3E}">
        <p14:creationId xmlns:p14="http://schemas.microsoft.com/office/powerpoint/2010/main" val="7670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3200400" cy="5105400"/>
          </a:xfrm>
        </p:spPr>
        <p:txBody>
          <a:bodyPr/>
          <a:lstStyle/>
          <a:p>
            <a:r>
              <a:rPr lang="en-US" dirty="0"/>
              <a:t>Multitenancy allows several cloud consumers to use the same IT resource or its instance while each remains unaware that it may be used by others.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Multitenancy (cont..)</a:t>
            </a:r>
          </a:p>
        </p:txBody>
      </p:sp>
      <p:pic>
        <p:nvPicPr>
          <p:cNvPr id="5" name="Picture 2" descr="Fig04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1687512"/>
            <a:ext cx="456882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66741" y="5486400"/>
            <a:ext cx="35766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4.9 In a multitenant environment, a single instance of an IT resource, such as a cloud storage device, serves multiple consumers.</a:t>
            </a:r>
          </a:p>
        </p:txBody>
      </p:sp>
    </p:spTree>
    <p:extLst>
      <p:ext uri="{BB962C8B-B14F-4D97-AF65-F5344CB8AC3E}">
        <p14:creationId xmlns:p14="http://schemas.microsoft.com/office/powerpoint/2010/main" val="419885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i="1" dirty="0"/>
              <a:t>Elasticity</a:t>
            </a:r>
            <a:r>
              <a:rPr lang="en-US" dirty="0"/>
              <a:t> is the automated ability of a cloud to transparently scale IT resources, as required in response to runtime conditions or as pre-determined by the cloud consumer or cloud provider. </a:t>
            </a:r>
          </a:p>
          <a:p>
            <a:r>
              <a:rPr lang="en-US" dirty="0"/>
              <a:t>Elasticity is often considered a core justification for the adoption of cloud computing.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0000FF"/>
                </a:solidFill>
              </a:rPr>
              <a:t>measured usage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characteristic represents the ability of a cloud platform to keep track of the usage of its IT resources, primarily by cloud consumers. </a:t>
            </a:r>
          </a:p>
          <a:p>
            <a:r>
              <a:rPr lang="en-US" dirty="0"/>
              <a:t>Can charge a cloud consumer only for the IT resources actually used and/or for the timeframe during which access to the IT resources was granted. </a:t>
            </a:r>
          </a:p>
          <a:p>
            <a:r>
              <a:rPr lang="en-US" dirty="0"/>
              <a:t>is closely related to the on-demand characteristic.</a:t>
            </a:r>
          </a:p>
          <a:p>
            <a:r>
              <a:rPr lang="en-US" dirty="0"/>
              <a:t>Measured usage is not limited to tracking statistics for billing purposes. It also encompasses the general monitoring of IT resources and related usage reporting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609600" y="3200400"/>
            <a:ext cx="83820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/>
              <a:t>Measured Usage</a:t>
            </a:r>
          </a:p>
        </p:txBody>
      </p:sp>
    </p:spTree>
    <p:extLst>
      <p:ext uri="{BB962C8B-B14F-4D97-AF65-F5344CB8AC3E}">
        <p14:creationId xmlns:p14="http://schemas.microsoft.com/office/powerpoint/2010/main" val="57986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381000" y="1600200"/>
            <a:ext cx="2438400" cy="5105400"/>
          </a:xfrm>
        </p:spPr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Resilient computing </a:t>
            </a:r>
            <a:r>
              <a:rPr lang="en-US" dirty="0"/>
              <a:t>is a form of failover that distributes redundant implementations of IT resources across physical locations. </a:t>
            </a:r>
          </a:p>
          <a:p>
            <a:r>
              <a:rPr lang="en-US" i="1" dirty="0"/>
              <a:t>resiliency</a:t>
            </a:r>
            <a:r>
              <a:rPr lang="en-US" dirty="0"/>
              <a:t> can refer to redundant IT resources within the same cloud (but in different physical locations) or across multiple clouds.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Resiliency</a:t>
            </a:r>
          </a:p>
        </p:txBody>
      </p:sp>
      <p:pic>
        <p:nvPicPr>
          <p:cNvPr id="4" name="Picture 2" descr="Fig04-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388842"/>
            <a:ext cx="5638800" cy="558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665145" y="6172200"/>
            <a:ext cx="647885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4.10 A resilient system in which Cloud B hosts a redundant implementation of Cloud Service A to provide failover in case Cloud Service A on Cloud A becomes unavailable.</a:t>
            </a:r>
          </a:p>
        </p:txBody>
      </p:sp>
    </p:spTree>
    <p:extLst>
      <p:ext uri="{BB962C8B-B14F-4D97-AF65-F5344CB8AC3E}">
        <p14:creationId xmlns:p14="http://schemas.microsoft.com/office/powerpoint/2010/main" val="7658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delivery model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represents a specific, pre-packaged combination of IT resources offered by a cloud provider. </a:t>
            </a:r>
          </a:p>
          <a:p>
            <a:r>
              <a:rPr lang="en-US" dirty="0"/>
              <a:t>Three </a:t>
            </a:r>
            <a:r>
              <a:rPr lang="en-US" dirty="0">
                <a:solidFill>
                  <a:srgbClr val="0000FF"/>
                </a:solidFill>
              </a:rPr>
              <a:t>common cloud </a:t>
            </a:r>
            <a:r>
              <a:rPr lang="en-US" dirty="0"/>
              <a:t>delivery </a:t>
            </a:r>
            <a:r>
              <a:rPr lang="en-US" dirty="0">
                <a:solidFill>
                  <a:srgbClr val="0000FF"/>
                </a:solidFill>
              </a:rPr>
              <a:t>models</a:t>
            </a:r>
            <a:r>
              <a:rPr lang="en-US" dirty="0"/>
              <a:t> have become widely established and formalized:</a:t>
            </a:r>
          </a:p>
          <a:p>
            <a:pPr lvl="1"/>
            <a:r>
              <a:rPr lang="en-US" dirty="0"/>
              <a:t>Infrastructure-as-a-Service (</a:t>
            </a:r>
            <a:r>
              <a:rPr lang="en-US" dirty="0" err="1">
                <a:solidFill>
                  <a:srgbClr val="0000FF"/>
                </a:solidFill>
              </a:rPr>
              <a:t>IaaS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Platform-as-a-Service (</a:t>
            </a:r>
            <a:r>
              <a:rPr lang="en-US" dirty="0" err="1">
                <a:solidFill>
                  <a:srgbClr val="0000FF"/>
                </a:solidFill>
              </a:rPr>
              <a:t>PaaS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Software-as-a-Service (</a:t>
            </a:r>
            <a:r>
              <a:rPr lang="en-US" dirty="0" err="1">
                <a:solidFill>
                  <a:srgbClr val="0000FF"/>
                </a:solidFill>
              </a:rPr>
              <a:t>SaaS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1032"/>
                </a:solidFill>
              </a:rPr>
              <a:t>Note:</a:t>
            </a:r>
          </a:p>
          <a:p>
            <a:r>
              <a:rPr lang="en-US" dirty="0"/>
              <a:t>Many specialized variations of the three base cloud delivery models have emerged, each comprised of a distinct combination of IT resources. Some examples include:</a:t>
            </a:r>
          </a:p>
          <a:p>
            <a:pPr lvl="1"/>
            <a:r>
              <a:rPr lang="en-US" sz="1200" dirty="0"/>
              <a:t>Storage-as-a-Service</a:t>
            </a:r>
          </a:p>
          <a:p>
            <a:pPr lvl="1"/>
            <a:r>
              <a:rPr lang="en-US" sz="1200" dirty="0"/>
              <a:t>Database-as-a-Service</a:t>
            </a:r>
          </a:p>
          <a:p>
            <a:pPr lvl="1"/>
            <a:r>
              <a:rPr lang="en-US" sz="1200" dirty="0"/>
              <a:t>Security-as-a-Service</a:t>
            </a:r>
          </a:p>
          <a:p>
            <a:pPr lvl="1"/>
            <a:r>
              <a:rPr lang="en-US" sz="1200" dirty="0"/>
              <a:t>Communication-as-a-Service</a:t>
            </a:r>
          </a:p>
          <a:p>
            <a:pPr lvl="1"/>
            <a:r>
              <a:rPr lang="en-US" sz="1200" dirty="0"/>
              <a:t>Integration-as-a-Service</a:t>
            </a:r>
          </a:p>
          <a:p>
            <a:pPr lvl="1"/>
            <a:r>
              <a:rPr lang="en-US" sz="1200" dirty="0"/>
              <a:t>Testing-as-a-Service</a:t>
            </a:r>
          </a:p>
          <a:p>
            <a:pPr lvl="1"/>
            <a:r>
              <a:rPr lang="en-US" sz="1200" dirty="0"/>
              <a:t>Process-as-a-Service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4.3. Cloud Delivery Models</a:t>
            </a:r>
          </a:p>
        </p:txBody>
      </p:sp>
    </p:spTree>
    <p:extLst>
      <p:ext uri="{BB962C8B-B14F-4D97-AF65-F5344CB8AC3E}">
        <p14:creationId xmlns:p14="http://schemas.microsoft.com/office/powerpoint/2010/main" val="29552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IaaS</a:t>
            </a:r>
            <a:r>
              <a:rPr lang="en-US" dirty="0"/>
              <a:t> delivery model represents a self-contained IT environment comprised of infrastructure-centric IT resources that can be accessed and managed via cloud service-based interfaces and tools. </a:t>
            </a:r>
          </a:p>
          <a:p>
            <a:r>
              <a:rPr lang="en-US" dirty="0"/>
              <a:t>Can include hardware, network, connectivity, operating systems, and other “raw” IT resources. </a:t>
            </a:r>
          </a:p>
          <a:p>
            <a:r>
              <a:rPr lang="en-US" dirty="0"/>
              <a:t>Are typically </a:t>
            </a:r>
            <a:r>
              <a:rPr lang="en-US" dirty="0">
                <a:solidFill>
                  <a:srgbClr val="0000FF"/>
                </a:solidFill>
              </a:rPr>
              <a:t>virtualized and packaged into bundles that simplify up-front runtime scaling and customization of the infrastructure</a:t>
            </a:r>
            <a:r>
              <a:rPr lang="en-US" dirty="0"/>
              <a:t>.</a:t>
            </a:r>
          </a:p>
          <a:p>
            <a:r>
              <a:rPr lang="en-US" dirty="0"/>
              <a:t>General purpose of an </a:t>
            </a:r>
            <a:r>
              <a:rPr lang="en-US" dirty="0" err="1"/>
              <a:t>IaaS</a:t>
            </a:r>
            <a:r>
              <a:rPr lang="en-US" dirty="0"/>
              <a:t> environment is to provide cloud consumers with a high level of control and responsibility over its configuration and utilization.</a:t>
            </a:r>
          </a:p>
          <a:p>
            <a:r>
              <a:rPr lang="en-US" dirty="0"/>
              <a:t>Used by cloud consumers that require a </a:t>
            </a:r>
            <a:r>
              <a:rPr lang="en-US" u="sng" dirty="0">
                <a:solidFill>
                  <a:srgbClr val="0000FF"/>
                </a:solidFill>
              </a:rPr>
              <a:t>high level of control over the cloud-based environment they intend to create</a:t>
            </a:r>
            <a:r>
              <a:rPr lang="en-US" dirty="0"/>
              <a:t>.</a:t>
            </a:r>
          </a:p>
          <a:p>
            <a:r>
              <a:rPr lang="en-US" dirty="0" err="1"/>
              <a:t>IaaS</a:t>
            </a:r>
            <a:r>
              <a:rPr lang="en-US" dirty="0"/>
              <a:t> environments are generally offered as freshly initialized virtual instances. </a:t>
            </a:r>
          </a:p>
          <a:p>
            <a:r>
              <a:rPr lang="en-US" dirty="0"/>
              <a:t>A central and primary IT resource within a typical </a:t>
            </a:r>
            <a:r>
              <a:rPr lang="en-US" dirty="0" err="1"/>
              <a:t>IaaS</a:t>
            </a:r>
            <a:r>
              <a:rPr lang="en-US" dirty="0"/>
              <a:t> environment is the virtual server. </a:t>
            </a:r>
          </a:p>
          <a:p>
            <a:r>
              <a:rPr lang="en-US" dirty="0"/>
              <a:t>Virtual servers are leased by specifying server hardware requirements, such as processor capacity, memory, and local storage space.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Infrastructure-as-a-Service (</a:t>
            </a:r>
            <a:r>
              <a:rPr lang="en-US" dirty="0" err="1"/>
              <a:t>IaaS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99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4.1</a:t>
            </a:r>
            <a:r>
              <a:rPr lang="en-US" dirty="0">
                <a:hlinkClick r:id="rId2"/>
              </a:rPr>
              <a:t> Roles and Boundaries</a:t>
            </a:r>
          </a:p>
          <a:p>
            <a:r>
              <a:rPr lang="en-US" b="1" dirty="0">
                <a:hlinkClick r:id="rId3"/>
              </a:rPr>
              <a:t>4.2</a:t>
            </a:r>
            <a:r>
              <a:rPr lang="en-US" dirty="0">
                <a:hlinkClick r:id="rId3"/>
              </a:rPr>
              <a:t> Cloud Characteristics</a:t>
            </a:r>
          </a:p>
          <a:p>
            <a:r>
              <a:rPr lang="en-US" b="1" dirty="0">
                <a:hlinkClick r:id="rId4"/>
              </a:rPr>
              <a:t>4.3</a:t>
            </a:r>
            <a:r>
              <a:rPr lang="en-US" dirty="0">
                <a:hlinkClick r:id="rId4"/>
              </a:rPr>
              <a:t> Cloud Delivery Models</a:t>
            </a:r>
          </a:p>
          <a:p>
            <a:r>
              <a:rPr lang="en-US" b="1" dirty="0">
                <a:hlinkClick r:id="rId5"/>
              </a:rPr>
              <a:t>4.4</a:t>
            </a:r>
            <a:r>
              <a:rPr lang="en-US" dirty="0">
                <a:hlinkClick r:id="rId5"/>
              </a:rPr>
              <a:t> Cloud Deployment Models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and Models</a:t>
            </a:r>
          </a:p>
        </p:txBody>
      </p:sp>
    </p:spTree>
    <p:extLst>
      <p:ext uri="{BB962C8B-B14F-4D97-AF65-F5344CB8AC3E}">
        <p14:creationId xmlns:p14="http://schemas.microsoft.com/office/powerpoint/2010/main" val="36787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Infrastructure(hardware)-</a:t>
            </a:r>
            <a:r>
              <a:rPr lang="en-US" sz="3200" dirty="0"/>
              <a:t>as-a-Service (</a:t>
            </a:r>
            <a:r>
              <a:rPr lang="en-US" sz="3200" dirty="0" err="1"/>
              <a:t>IaaS</a:t>
            </a:r>
            <a:r>
              <a:rPr lang="en-US" sz="3200" dirty="0"/>
              <a:t>)</a:t>
            </a:r>
          </a:p>
        </p:txBody>
      </p:sp>
      <p:pic>
        <p:nvPicPr>
          <p:cNvPr id="4" name="Picture 2" descr="Fig04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7" y="1752600"/>
            <a:ext cx="744712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52400" y="6051550"/>
            <a:ext cx="822532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4.11 A cloud consumer is using a virtual server within an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environment. Cloud consumers are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provided with a range of contractual guarantees by the cloud provider, pertaining to characteristics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such as capacity, performance, and availability.</a:t>
            </a:r>
          </a:p>
        </p:txBody>
      </p:sp>
    </p:spTree>
    <p:extLst>
      <p:ext uri="{BB962C8B-B14F-4D97-AF65-F5344CB8AC3E}">
        <p14:creationId xmlns:p14="http://schemas.microsoft.com/office/powerpoint/2010/main" val="1320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PaaS</a:t>
            </a:r>
            <a:r>
              <a:rPr lang="en-US" dirty="0"/>
              <a:t> delivery model represents </a:t>
            </a:r>
            <a:r>
              <a:rPr lang="en-US" dirty="0">
                <a:solidFill>
                  <a:srgbClr val="0000FF"/>
                </a:solidFill>
              </a:rPr>
              <a:t>a pre-defined “ready-to-use” environment typically comprised of already deployed and configured IT resources</a:t>
            </a:r>
            <a:r>
              <a:rPr lang="en-US" dirty="0"/>
              <a:t>.</a:t>
            </a:r>
          </a:p>
          <a:p>
            <a:r>
              <a:rPr lang="en-US" dirty="0"/>
              <a:t>Common reasons a cloud consumer would use and invest in a </a:t>
            </a:r>
            <a:r>
              <a:rPr lang="en-US" dirty="0" err="1"/>
              <a:t>PaaS</a:t>
            </a:r>
            <a:r>
              <a:rPr lang="en-US" dirty="0"/>
              <a:t> environment include:</a:t>
            </a:r>
          </a:p>
          <a:p>
            <a:pPr lvl="1"/>
            <a:r>
              <a:rPr lang="en-US" dirty="0"/>
              <a:t>The cloud consumer wants to extend on-premise environments into the cloud for scalability and economic purposes.</a:t>
            </a:r>
          </a:p>
          <a:p>
            <a:pPr lvl="1"/>
            <a:r>
              <a:rPr lang="en-US" dirty="0"/>
              <a:t>The cloud consumer uses the ready-made environment to entirely substitute an on-premise environment.</a:t>
            </a:r>
          </a:p>
          <a:p>
            <a:pPr lvl="1"/>
            <a:r>
              <a:rPr lang="en-US" dirty="0"/>
              <a:t>The cloud consumer wants to become a cloud provider and deploys its own cloud services to be made available to other external cloud consumers.</a:t>
            </a:r>
          </a:p>
          <a:p>
            <a:r>
              <a:rPr lang="en-US" dirty="0"/>
              <a:t>By working within a ready-made platform, the cloud consumer is spared the administrative burden of setting up and maintaining the bare infrastructure IT resources provided via the </a:t>
            </a:r>
            <a:r>
              <a:rPr lang="en-US" dirty="0" err="1"/>
              <a:t>IaaS</a:t>
            </a:r>
            <a:r>
              <a:rPr lang="en-US" dirty="0"/>
              <a:t> model.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cloud consumer is granted a </a:t>
            </a:r>
            <a:r>
              <a:rPr lang="en-US" u="sng" dirty="0">
                <a:solidFill>
                  <a:srgbClr val="0000FF"/>
                </a:solidFill>
              </a:rPr>
              <a:t>lower level of control over </a:t>
            </a:r>
            <a:r>
              <a:rPr lang="en-US" dirty="0">
                <a:solidFill>
                  <a:srgbClr val="0000FF"/>
                </a:solidFill>
              </a:rPr>
              <a:t>the underlying IT resources that host and provision the platform.</a:t>
            </a:r>
          </a:p>
          <a:p>
            <a:r>
              <a:rPr lang="en-US" i="1" dirty="0" err="1"/>
              <a:t>PaaS</a:t>
            </a:r>
            <a:r>
              <a:rPr lang="en-US" i="1" dirty="0"/>
              <a:t> products are available with different development stacks. </a:t>
            </a:r>
            <a:r>
              <a:rPr lang="en-US" i="1" dirty="0">
                <a:solidFill>
                  <a:srgbClr val="0000FF"/>
                </a:solidFill>
              </a:rPr>
              <a:t>For example</a:t>
            </a:r>
            <a:r>
              <a:rPr lang="en-US" i="1" dirty="0"/>
              <a:t>, Google App Engine offers a Java and Python-based environment.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Platform-as-a-Service (</a:t>
            </a:r>
            <a:r>
              <a:rPr lang="en-US" dirty="0" err="1"/>
              <a:t>PaaS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01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Platform-as-a-Service (</a:t>
            </a:r>
            <a:r>
              <a:rPr lang="en-US" dirty="0" err="1"/>
              <a:t>PaaS</a:t>
            </a:r>
            <a:r>
              <a:rPr lang="en-US" dirty="0"/>
              <a:t>)</a:t>
            </a:r>
          </a:p>
        </p:txBody>
      </p:sp>
      <p:pic>
        <p:nvPicPr>
          <p:cNvPr id="4" name="Picture 2" descr="Fig04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00200"/>
            <a:ext cx="69913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04800" y="2209800"/>
            <a:ext cx="17526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4.12 A cloud consumer is accessing a ready-made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environment. The question mark indicates that the cloud consumer is intentionally shielded from the implementation details of the platform.</a:t>
            </a:r>
          </a:p>
        </p:txBody>
      </p:sp>
    </p:spTree>
    <p:extLst>
      <p:ext uri="{BB962C8B-B14F-4D97-AF65-F5344CB8AC3E}">
        <p14:creationId xmlns:p14="http://schemas.microsoft.com/office/powerpoint/2010/main" val="36356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software program positioned as a shared cloud service and made available as a “product” or generic utility represents the typical profile of a </a:t>
            </a:r>
            <a:r>
              <a:rPr lang="en-US" dirty="0" err="1"/>
              <a:t>SaaS</a:t>
            </a:r>
            <a:r>
              <a:rPr lang="en-US" dirty="0"/>
              <a:t> offering. </a:t>
            </a:r>
          </a:p>
          <a:p>
            <a:r>
              <a:rPr lang="en-US" dirty="0"/>
              <a:t>The </a:t>
            </a:r>
            <a:r>
              <a:rPr lang="en-US" dirty="0" err="1"/>
              <a:t>SaaS</a:t>
            </a:r>
            <a:r>
              <a:rPr lang="en-US" dirty="0"/>
              <a:t> delivery model is typically used to make a reusable cloud service widely available (often commercially) to a range of cloud consumers. </a:t>
            </a:r>
          </a:p>
          <a:p>
            <a:r>
              <a:rPr lang="en-US" dirty="0"/>
              <a:t>A cloud consumer is generally granted </a:t>
            </a:r>
            <a:r>
              <a:rPr lang="en-US" u="sng" dirty="0">
                <a:solidFill>
                  <a:srgbClr val="0000FF"/>
                </a:solidFill>
              </a:rPr>
              <a:t>very limited administrative control over a </a:t>
            </a:r>
            <a:r>
              <a:rPr lang="en-US" u="sng" dirty="0" err="1">
                <a:solidFill>
                  <a:srgbClr val="0000FF"/>
                </a:solidFill>
              </a:rPr>
              <a:t>SaaS</a:t>
            </a:r>
            <a:r>
              <a:rPr lang="en-US" dirty="0"/>
              <a:t> implementation.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Software-as-a-Service (</a:t>
            </a:r>
            <a:r>
              <a:rPr lang="en-US" dirty="0" err="1"/>
              <a:t>SaaS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46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Software-as-a-Service (</a:t>
            </a:r>
            <a:r>
              <a:rPr lang="en-US" dirty="0" err="1"/>
              <a:t>SaaS</a:t>
            </a:r>
            <a:r>
              <a:rPr lang="en-US" dirty="0"/>
              <a:t>)</a:t>
            </a:r>
          </a:p>
        </p:txBody>
      </p:sp>
      <p:pic>
        <p:nvPicPr>
          <p:cNvPr id="4" name="Picture 2" descr="Fig04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5" y="1891631"/>
            <a:ext cx="7521575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5800" y="6111875"/>
            <a:ext cx="71512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4.13 The cloud service consumer is given access the cloud service contract, but not to any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 underlying IT resources or implementation details.</a:t>
            </a:r>
          </a:p>
        </p:txBody>
      </p:sp>
    </p:spTree>
    <p:extLst>
      <p:ext uri="{BB962C8B-B14F-4D97-AF65-F5344CB8AC3E}">
        <p14:creationId xmlns:p14="http://schemas.microsoft.com/office/powerpoint/2010/main" val="106534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Cloud Delivery Models</a:t>
            </a:r>
          </a:p>
        </p:txBody>
      </p:sp>
      <p:pic>
        <p:nvPicPr>
          <p:cNvPr id="4" name="Picture 3" descr="Screen Shot 2015-03-08 at 9.4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650"/>
            <a:ext cx="9144000" cy="53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Cloud Delivery Models</a:t>
            </a:r>
          </a:p>
        </p:txBody>
      </p:sp>
      <p:pic>
        <p:nvPicPr>
          <p:cNvPr id="4" name="Picture 3" descr="Screen Shot 2015-03-08 at 9.45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524000"/>
            <a:ext cx="8509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pic>
        <p:nvPicPr>
          <p:cNvPr id="4" name="Picture 2" descr="Fig04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2" y="1722437"/>
            <a:ext cx="6656388" cy="505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5168205"/>
            <a:ext cx="1828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4.14 A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 based on the IT resources provided by an underlying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environment.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3048000"/>
            <a:ext cx="192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IaaS</a:t>
            </a:r>
            <a:r>
              <a:rPr lang="en-US" sz="2800" dirty="0">
                <a:solidFill>
                  <a:srgbClr val="0000FF"/>
                </a:solidFill>
              </a:rPr>
              <a:t> + </a:t>
            </a:r>
            <a:r>
              <a:rPr lang="en-US" sz="2800" dirty="0" err="1">
                <a:solidFill>
                  <a:srgbClr val="0000FF"/>
                </a:solidFill>
              </a:rPr>
              <a:t>PaaS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8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pic>
        <p:nvPicPr>
          <p:cNvPr id="4" name="Picture 2" descr="Fig04-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7" y="1524000"/>
            <a:ext cx="48561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5029200"/>
            <a:ext cx="4800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4.15 An example of a contract between Cloud Providers X and Y, in which services offered by Cloud Provider X are physically hosted on virtual servers belonging to Cloud Provider Y.  Sensitive data that is legally required to stay in a specific region is physically kept in Cloud B, which is physically located in that region.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32766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Cloud provider offering the </a:t>
            </a:r>
            <a:r>
              <a:rPr lang="en-US" dirty="0" err="1">
                <a:solidFill>
                  <a:srgbClr val="0000FF"/>
                </a:solidFill>
              </a:rPr>
              <a:t>PaaS</a:t>
            </a:r>
            <a:r>
              <a:rPr lang="en-US" dirty="0">
                <a:solidFill>
                  <a:srgbClr val="0000FF"/>
                </a:solidFill>
              </a:rPr>
              <a:t> environment chose to lease an </a:t>
            </a:r>
            <a:r>
              <a:rPr lang="en-US" dirty="0" err="1">
                <a:solidFill>
                  <a:srgbClr val="0000FF"/>
                </a:solidFill>
              </a:rPr>
              <a:t>IaaS</a:t>
            </a:r>
            <a:r>
              <a:rPr lang="en-US" dirty="0">
                <a:solidFill>
                  <a:srgbClr val="0000FF"/>
                </a:solidFill>
              </a:rPr>
              <a:t> environment from a </a:t>
            </a:r>
            <a:r>
              <a:rPr lang="en-US" i="1" dirty="0">
                <a:solidFill>
                  <a:srgbClr val="0000FF"/>
                </a:solidFill>
              </a:rPr>
              <a:t>different</a:t>
            </a:r>
            <a:r>
              <a:rPr lang="en-US" dirty="0">
                <a:solidFill>
                  <a:srgbClr val="0000FF"/>
                </a:solidFill>
              </a:rPr>
              <a:t> cloud provider.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2286000"/>
            <a:ext cx="1922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IaaS</a:t>
            </a:r>
            <a:r>
              <a:rPr lang="en-US" sz="2800" dirty="0">
                <a:solidFill>
                  <a:srgbClr val="0000FF"/>
                </a:solidFill>
              </a:rPr>
              <a:t> + </a:t>
            </a:r>
            <a:r>
              <a:rPr lang="en-US" sz="2800" dirty="0" err="1">
                <a:solidFill>
                  <a:srgbClr val="0000FF"/>
                </a:solidFill>
              </a:rPr>
              <a:t>PaaS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Cloud Delivery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550855"/>
            <a:ext cx="3505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Ready-made environment provided by the </a:t>
            </a:r>
            <a:r>
              <a:rPr lang="en-US" dirty="0" err="1">
                <a:solidFill>
                  <a:srgbClr val="0000FF"/>
                </a:solidFill>
              </a:rPr>
              <a:t>PaaS</a:t>
            </a:r>
            <a:r>
              <a:rPr lang="en-US" dirty="0">
                <a:solidFill>
                  <a:srgbClr val="0000FF"/>
                </a:solidFill>
              </a:rPr>
              <a:t> environment can be used by the cloud consumer organization to develop and deploy its own </a:t>
            </a:r>
            <a:r>
              <a:rPr lang="en-US" dirty="0" err="1">
                <a:solidFill>
                  <a:srgbClr val="0000FF"/>
                </a:solidFill>
              </a:rPr>
              <a:t>SaaS</a:t>
            </a:r>
            <a:r>
              <a:rPr lang="en-US" dirty="0">
                <a:solidFill>
                  <a:srgbClr val="0000FF"/>
                </a:solidFill>
              </a:rPr>
              <a:t> cloud services that it can then make available as commercial products</a:t>
            </a:r>
          </a:p>
        </p:txBody>
      </p:sp>
      <p:pic>
        <p:nvPicPr>
          <p:cNvPr id="5" name="Picture 2" descr="Fig04-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62" y="1447800"/>
            <a:ext cx="52784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5334000"/>
            <a:ext cx="3657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4.16 A simple layered view of an architecture comprised of </a:t>
            </a:r>
            <a:r>
              <a:rPr lang="en-US" sz="1400" dirty="0" err="1">
                <a:solidFill>
                  <a:srgbClr val="0000FF"/>
                </a:solidFill>
              </a:rPr>
              <a:t>IaaS</a:t>
            </a:r>
            <a:r>
              <a:rPr lang="en-US" sz="1400" dirty="0">
                <a:solidFill>
                  <a:srgbClr val="0000FF"/>
                </a:solidFill>
              </a:rPr>
              <a:t> and </a:t>
            </a:r>
            <a:r>
              <a:rPr lang="en-US" sz="1400" dirty="0" err="1">
                <a:solidFill>
                  <a:srgbClr val="0000FF"/>
                </a:solidFill>
              </a:rPr>
              <a:t>PaaS</a:t>
            </a:r>
            <a:r>
              <a:rPr lang="en-US" sz="1400" dirty="0">
                <a:solidFill>
                  <a:srgbClr val="0000FF"/>
                </a:solidFill>
              </a:rPr>
              <a:t> environments hosting three </a:t>
            </a:r>
            <a:r>
              <a:rPr lang="en-US" sz="1400" dirty="0" err="1">
                <a:solidFill>
                  <a:srgbClr val="0000FF"/>
                </a:solidFill>
              </a:rPr>
              <a:t>SaaS</a:t>
            </a:r>
            <a:r>
              <a:rPr lang="en-US" sz="1400" dirty="0">
                <a:solidFill>
                  <a:srgbClr val="0000FF"/>
                </a:solidFill>
              </a:rPr>
              <a:t> cloud service implementations.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472" y="1785926"/>
            <a:ext cx="2329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</a:rPr>
              <a:t>IaaS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+ </a:t>
            </a:r>
            <a:r>
              <a:rPr lang="en-US" b="1" dirty="0" err="1">
                <a:solidFill>
                  <a:srgbClr val="0000FF"/>
                </a:solidFill>
              </a:rPr>
              <a:t>PaaS</a:t>
            </a:r>
            <a:r>
              <a:rPr lang="en-US" b="1" dirty="0">
                <a:solidFill>
                  <a:srgbClr val="0000FF"/>
                </a:solidFill>
              </a:rPr>
              <a:t> + </a:t>
            </a:r>
            <a:r>
              <a:rPr lang="en-US" b="1" dirty="0" err="1">
                <a:solidFill>
                  <a:srgbClr val="0000FF"/>
                </a:solidFill>
              </a:rPr>
              <a:t>SaaS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7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Cloud Provider</a:t>
            </a:r>
          </a:p>
          <a:p>
            <a:r>
              <a:rPr lang="en-US" dirty="0"/>
              <a:t>Cloud Consumer</a:t>
            </a:r>
          </a:p>
          <a:p>
            <a:r>
              <a:rPr lang="en-US" dirty="0"/>
              <a:t>Cloud Service Owner</a:t>
            </a:r>
          </a:p>
          <a:p>
            <a:r>
              <a:rPr lang="en-US" dirty="0"/>
              <a:t>Cloud Resource Administrator</a:t>
            </a:r>
          </a:p>
          <a:p>
            <a:r>
              <a:rPr lang="en-US" dirty="0"/>
              <a:t>Organizational Boundary</a:t>
            </a:r>
          </a:p>
          <a:p>
            <a:r>
              <a:rPr lang="en-US" dirty="0"/>
              <a:t>Trust Boundary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 Roles and Boundaries</a:t>
            </a:r>
          </a:p>
        </p:txBody>
      </p:sp>
    </p:spTree>
    <p:extLst>
      <p:ext uri="{BB962C8B-B14F-4D97-AF65-F5344CB8AC3E}">
        <p14:creationId xmlns:p14="http://schemas.microsoft.com/office/powerpoint/2010/main" val="3957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cloud deployment model represents a specific type of cloud environment, primarily distinguished by ownership, size, and access.</a:t>
            </a:r>
          </a:p>
          <a:p>
            <a:r>
              <a:rPr lang="en-US" dirty="0"/>
              <a:t>There are four common cloud deployment models:</a:t>
            </a:r>
          </a:p>
          <a:p>
            <a:pPr lvl="1"/>
            <a:r>
              <a:rPr lang="en-US" dirty="0"/>
              <a:t>Public cloud</a:t>
            </a:r>
          </a:p>
          <a:p>
            <a:pPr lvl="1"/>
            <a:r>
              <a:rPr lang="en-US" dirty="0"/>
              <a:t>Community cloud</a:t>
            </a:r>
          </a:p>
          <a:p>
            <a:pPr lvl="1"/>
            <a:r>
              <a:rPr lang="en-US" dirty="0"/>
              <a:t>Private cloud</a:t>
            </a:r>
          </a:p>
          <a:p>
            <a:pPr lvl="1"/>
            <a:r>
              <a:rPr lang="en-US" dirty="0"/>
              <a:t>Hybrid cloud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4.4. 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1162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89037"/>
            <a:ext cx="5908675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2743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public cloud</a:t>
            </a:r>
            <a:r>
              <a:rPr lang="en-US" dirty="0"/>
              <a:t> is a publicly accessible cloud environment owned by a third-party cloud provider. The IT resources on public clouds are usually provisioned via the previously described cloud delivery models and are generally offered to cloud consumers at a cost or are commercialized via other avenues (</a:t>
            </a:r>
            <a:r>
              <a:rPr lang="en-US" dirty="0">
                <a:solidFill>
                  <a:srgbClr val="0000FF"/>
                </a:solidFill>
              </a:rPr>
              <a:t>such as advertisement</a:t>
            </a:r>
            <a:r>
              <a:rPr lang="en-US" dirty="0"/>
              <a:t>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848600" y="3888700"/>
            <a:ext cx="1273378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4.17 Organizations act as cloud consumers when accessing cloud services and IT resources made available by different cloud providers.</a:t>
            </a:r>
          </a:p>
        </p:txBody>
      </p:sp>
    </p:spTree>
    <p:extLst>
      <p:ext uri="{BB962C8B-B14F-4D97-AF65-F5344CB8AC3E}">
        <p14:creationId xmlns:p14="http://schemas.microsoft.com/office/powerpoint/2010/main" val="251981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37" y="1143000"/>
            <a:ext cx="50847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2895600" cy="5105400"/>
          </a:xfrm>
        </p:spPr>
        <p:txBody>
          <a:bodyPr/>
          <a:lstStyle/>
          <a:p>
            <a:r>
              <a:rPr lang="en-US" dirty="0"/>
              <a:t>A community cloud is similar to a public cloud except that its access is limited to a specific community of cloud consumers.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6800" y="5410200"/>
            <a:ext cx="29718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4.18 An example of a </a:t>
            </a:r>
            <a:r>
              <a:rPr lang="ja-JP" altLang="en-US" sz="1400" dirty="0">
                <a:solidFill>
                  <a:srgbClr val="0000FF"/>
                </a:solidFill>
              </a:rPr>
              <a:t>“</a:t>
            </a:r>
            <a:r>
              <a:rPr lang="en-US" sz="1400" dirty="0">
                <a:solidFill>
                  <a:srgbClr val="0000FF"/>
                </a:solidFill>
              </a:rPr>
              <a:t>community</a:t>
            </a:r>
            <a:r>
              <a:rPr lang="ja-JP" altLang="en-US" sz="1400" dirty="0">
                <a:solidFill>
                  <a:srgbClr val="0000FF"/>
                </a:solidFill>
              </a:rPr>
              <a:t>”</a:t>
            </a:r>
            <a:r>
              <a:rPr lang="en-US" sz="1400" dirty="0">
                <a:solidFill>
                  <a:srgbClr val="0000FF"/>
                </a:solidFill>
              </a:rPr>
              <a:t> of organizations accessing IT resources from a community cloud.</a:t>
            </a:r>
          </a:p>
        </p:txBody>
      </p:sp>
    </p:spTree>
    <p:extLst>
      <p:ext uri="{BB962C8B-B14F-4D97-AF65-F5344CB8AC3E}">
        <p14:creationId xmlns:p14="http://schemas.microsoft.com/office/powerpoint/2010/main" val="1636836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55626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752600"/>
            <a:ext cx="3124200" cy="5105400"/>
          </a:xfrm>
        </p:spPr>
        <p:txBody>
          <a:bodyPr/>
          <a:lstStyle/>
          <a:p>
            <a:r>
              <a:rPr lang="en-US" dirty="0"/>
              <a:t>A private cloud is owned by a single organization. Private clouds enable an organization to use cloud computing technology as a means of centralizing access to IT resources by different parts, locations, or departments of the organization. </a:t>
            </a:r>
          </a:p>
          <a:p>
            <a:r>
              <a:rPr lang="en-US" dirty="0">
                <a:solidFill>
                  <a:srgbClr val="0000FF"/>
                </a:solidFill>
              </a:rPr>
              <a:t>Who would manage?</a:t>
            </a:r>
          </a:p>
          <a:p>
            <a:r>
              <a:rPr lang="en-US" dirty="0">
                <a:solidFill>
                  <a:srgbClr val="0000FF"/>
                </a:solidFill>
              </a:rPr>
              <a:t>is “on-premises or cloud-based?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0" y="5257800"/>
            <a:ext cx="318214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4.19 A cloud service consumer in the organization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on-premise environment accesses a cloud service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hosted on the same organization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private cloud via a virtual private network.</a:t>
            </a:r>
          </a:p>
        </p:txBody>
      </p:sp>
    </p:spTree>
    <p:extLst>
      <p:ext uri="{BB962C8B-B14F-4D97-AF65-F5344CB8AC3E}">
        <p14:creationId xmlns:p14="http://schemas.microsoft.com/office/powerpoint/2010/main" val="332443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04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556937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5257800" y="1524000"/>
            <a:ext cx="3505200" cy="5105400"/>
          </a:xfrm>
        </p:spPr>
        <p:txBody>
          <a:bodyPr/>
          <a:lstStyle/>
          <a:p>
            <a:r>
              <a:rPr lang="en-US" dirty="0"/>
              <a:t>A hybrid cloud is a cloud environment comprised of two or more different cloud deployment models.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962400" y="5715000"/>
            <a:ext cx="33972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4.20 An organization using a hybrid cloud architecture that utilizes both a private and public cloud.</a:t>
            </a:r>
          </a:p>
        </p:txBody>
      </p:sp>
    </p:spTree>
    <p:extLst>
      <p:ext uri="{BB962C8B-B14F-4D97-AF65-F5344CB8AC3E}">
        <p14:creationId xmlns:p14="http://schemas.microsoft.com/office/powerpoint/2010/main" val="2384932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Additional variations of the four base cloud deployment models can exist. Examples include:</a:t>
            </a:r>
          </a:p>
          <a:p>
            <a:pPr lvl="1"/>
            <a:r>
              <a:rPr lang="en-US" sz="2000" i="1" dirty="0"/>
              <a:t>Virtual Private Cloud</a:t>
            </a:r>
            <a:r>
              <a:rPr lang="en-US" sz="2000" dirty="0"/>
              <a:t> – Also known as a “</a:t>
            </a:r>
            <a:r>
              <a:rPr lang="en-US" sz="2000" dirty="0">
                <a:solidFill>
                  <a:srgbClr val="0000FF"/>
                </a:solidFill>
              </a:rPr>
              <a:t>dedicated cloud</a:t>
            </a:r>
            <a:r>
              <a:rPr lang="en-US" sz="2000" dirty="0"/>
              <a:t>” or “</a:t>
            </a:r>
            <a:r>
              <a:rPr lang="en-US" sz="2000" dirty="0">
                <a:solidFill>
                  <a:srgbClr val="0000FF"/>
                </a:solidFill>
              </a:rPr>
              <a:t>hosted cloud</a:t>
            </a:r>
            <a:r>
              <a:rPr lang="en-US" sz="2000" dirty="0"/>
              <a:t>,” this model results in a self-contained cloud environment hosted and managed by a public cloud provider, and made available to a cloud consumer.</a:t>
            </a:r>
          </a:p>
          <a:p>
            <a:pPr lvl="1"/>
            <a:r>
              <a:rPr lang="en-US" sz="2000" i="1" dirty="0"/>
              <a:t>Inter-Cloud</a:t>
            </a:r>
            <a:r>
              <a:rPr lang="en-US" sz="2000" dirty="0"/>
              <a:t> – This model is based on an architecture comprised of two or more </a:t>
            </a:r>
            <a:r>
              <a:rPr lang="en-US" sz="2000" dirty="0">
                <a:solidFill>
                  <a:srgbClr val="0000FF"/>
                </a:solidFill>
              </a:rPr>
              <a:t>inter-connected</a:t>
            </a:r>
            <a:r>
              <a:rPr lang="en-US" sz="2000" dirty="0"/>
              <a:t> clouds.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3196291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Common roles associated with cloud-based interaction and relationships include the cloud provider, cloud consumer, cloud service owner, and cloud resource administrator.</a:t>
            </a:r>
          </a:p>
          <a:p>
            <a:r>
              <a:rPr lang="en-US" dirty="0"/>
              <a:t>An organizational boundary represents the physical scope of IT resources owned and governed by an organization. A trust boundary is the logical perimeter that encompasses the IT resources trusted by an organization.</a:t>
            </a:r>
          </a:p>
          <a:p>
            <a:r>
              <a:rPr lang="en-US" dirty="0"/>
              <a:t>On-demand usage is the ability of a cloud consumer to self-provision and use necessary cloud-based services without requiring cloud provider interaction. This characteristic is related to measured usage, which represents the ability of a cloud to measure the usage of its IT resources.</a:t>
            </a:r>
          </a:p>
          <a:p>
            <a:r>
              <a:rPr lang="en-US" dirty="0"/>
              <a:t>Ubiquitous access allows cloud-based services to be accessed by diverse cloud service consumers, while </a:t>
            </a:r>
            <a:r>
              <a:rPr lang="en-US" dirty="0" err="1"/>
              <a:t>multitenancy</a:t>
            </a:r>
            <a:r>
              <a:rPr lang="en-US" dirty="0"/>
              <a:t> is the ability of a single instance of an IT resource to transparently serve multiple cloud consumers simultaneously.</a:t>
            </a:r>
          </a:p>
          <a:p>
            <a:r>
              <a:rPr lang="en-US" dirty="0"/>
              <a:t>The elasticity characteristic represents the ability of a cloud to transparently and automatically scale IT resources out or in. Resiliency pertains to a cloud’s inherent failover features.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00516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IaaS</a:t>
            </a:r>
            <a:r>
              <a:rPr lang="en-US" dirty="0"/>
              <a:t> cloud delivery model offers cloud consumers a high level of administrative control over “raw” infrastructure-based IT resources.</a:t>
            </a:r>
          </a:p>
          <a:p>
            <a:r>
              <a:rPr lang="en-US" dirty="0"/>
              <a:t>The </a:t>
            </a:r>
            <a:r>
              <a:rPr lang="en-US" dirty="0" err="1"/>
              <a:t>PaaS</a:t>
            </a:r>
            <a:r>
              <a:rPr lang="en-US" dirty="0"/>
              <a:t> cloud delivery model enables a cloud provider to offer a pre-configured environment that cloud consumers can use to build and deploy cloud services and solutions, albeit with decreased administrative control.</a:t>
            </a:r>
          </a:p>
          <a:p>
            <a:r>
              <a:rPr lang="en-US" dirty="0" err="1"/>
              <a:t>SaaS</a:t>
            </a:r>
            <a:r>
              <a:rPr lang="en-US" dirty="0"/>
              <a:t> is a cloud delivery model for shared cloud services that can be positioned as commercialized products hosted by clouds.</a:t>
            </a:r>
          </a:p>
          <a:p>
            <a:r>
              <a:rPr lang="en-US" dirty="0"/>
              <a:t>Different combinations of </a:t>
            </a:r>
            <a:r>
              <a:rPr lang="en-US" dirty="0" err="1"/>
              <a:t>IaaS</a:t>
            </a:r>
            <a:r>
              <a:rPr lang="en-US" dirty="0"/>
              <a:t>, </a:t>
            </a:r>
            <a:r>
              <a:rPr lang="en-US" dirty="0" err="1"/>
              <a:t>PaaS</a:t>
            </a:r>
            <a:r>
              <a:rPr lang="en-US" dirty="0"/>
              <a:t>, and </a:t>
            </a:r>
            <a:r>
              <a:rPr lang="en-US" dirty="0" err="1"/>
              <a:t>SaaS</a:t>
            </a:r>
            <a:r>
              <a:rPr lang="en-US" dirty="0"/>
              <a:t> are possible, depending on how cloud consumers and cloud providers choose to leverage the natural hierarchy established by these base cloud delivery models.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(cont..)</a:t>
            </a:r>
          </a:p>
        </p:txBody>
      </p:sp>
    </p:spTree>
    <p:extLst>
      <p:ext uri="{BB962C8B-B14F-4D97-AF65-F5344CB8AC3E}">
        <p14:creationId xmlns:p14="http://schemas.microsoft.com/office/powerpoint/2010/main" val="832866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 public cloud is owned by a third party and generally offers commercialized cloud services and IT resources to cloud consumer organizations.</a:t>
            </a:r>
          </a:p>
          <a:p>
            <a:r>
              <a:rPr lang="en-US" dirty="0"/>
              <a:t>A private cloud is owned by an individual organization and resides within the organization’s premises.</a:t>
            </a:r>
          </a:p>
          <a:p>
            <a:r>
              <a:rPr lang="en-US" dirty="0"/>
              <a:t>A community cloud is normally limited for access by a group of cloud consumers that may also share responsibility in its ownership.</a:t>
            </a:r>
          </a:p>
          <a:p>
            <a:r>
              <a:rPr lang="en-US" dirty="0"/>
              <a:t>A hybrid cloud is a combination of two or more other cloud deployment models.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(cont..)</a:t>
            </a:r>
          </a:p>
        </p:txBody>
      </p:sp>
    </p:spTree>
    <p:extLst>
      <p:ext uri="{BB962C8B-B14F-4D97-AF65-F5344CB8AC3E}">
        <p14:creationId xmlns:p14="http://schemas.microsoft.com/office/powerpoint/2010/main" val="124370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400" dirty="0"/>
              <a:t>The organization that provides cloud-based IT resources is the </a:t>
            </a:r>
            <a:r>
              <a:rPr lang="en-US" sz="2400" i="1" dirty="0">
                <a:solidFill>
                  <a:srgbClr val="0000FF"/>
                </a:solidFill>
              </a:rPr>
              <a:t>cloud provider</a:t>
            </a:r>
            <a:r>
              <a:rPr lang="en-US" sz="2400" dirty="0"/>
              <a:t>.</a:t>
            </a:r>
          </a:p>
          <a:p>
            <a:r>
              <a:rPr lang="en-US" sz="2400" dirty="0"/>
              <a:t>The cloud provider is further tasked with any required management and administrative duties to ensure the on-going operation of the overall cloud infrastructure.</a:t>
            </a:r>
          </a:p>
          <a:p>
            <a:r>
              <a:rPr lang="en-US" sz="2400" dirty="0"/>
              <a:t>Cloud providers normally own the IT resources that are made available for lease by cloud consumers; however, some cloud providers also “resell” IT resources leased from other cloud providers.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67464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447800"/>
            <a:ext cx="8458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consumer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an organization (or a human) that has a formal contract or arrangement with a cloud provider to use IT resources made available by the cloud provider.</a:t>
            </a:r>
          </a:p>
          <a:p>
            <a:r>
              <a:rPr lang="en-US" dirty="0"/>
              <a:t>cloud consumer uses a cloud service consumer to access a cloud service.</a:t>
            </a:r>
          </a:p>
          <a:p>
            <a:r>
              <a:rPr lang="en-US" dirty="0"/>
              <a:t>organizations or humans shown </a:t>
            </a:r>
            <a:r>
              <a:rPr lang="en-US" i="1" dirty="0">
                <a:solidFill>
                  <a:srgbClr val="0000FF"/>
                </a:solidFill>
              </a:rPr>
              <a:t>remotely accessing cloud-based IT resources are considered cloud consumers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Consumer</a:t>
            </a:r>
          </a:p>
        </p:txBody>
      </p:sp>
      <p:pic>
        <p:nvPicPr>
          <p:cNvPr id="4" name="Picture 2" descr="Fig04-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81362"/>
            <a:ext cx="5865813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63489" y="6127750"/>
            <a:ext cx="739110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4.1 A cloud consumer (Organization A) interacts with a cloud service from a cloud provider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(that owns Cloud A). Within Organization A, the cloud service consumer is being used to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 access the cloud service.</a:t>
            </a:r>
          </a:p>
        </p:txBody>
      </p:sp>
    </p:spTree>
    <p:extLst>
      <p:ext uri="{BB962C8B-B14F-4D97-AF65-F5344CB8AC3E}">
        <p14:creationId xmlns:p14="http://schemas.microsoft.com/office/powerpoint/2010/main" val="30252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09600" y="1600200"/>
            <a:ext cx="8458200" cy="5105400"/>
          </a:xfrm>
        </p:spPr>
        <p:txBody>
          <a:bodyPr/>
          <a:lstStyle/>
          <a:p>
            <a:r>
              <a:rPr lang="en-US" dirty="0"/>
              <a:t>The person or organization that legally owns a cloud service is called a </a:t>
            </a:r>
            <a:r>
              <a:rPr lang="en-US" i="1" dirty="0">
                <a:solidFill>
                  <a:srgbClr val="0000FF"/>
                </a:solidFill>
              </a:rPr>
              <a:t>cloud service owner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Owner</a:t>
            </a:r>
          </a:p>
        </p:txBody>
      </p:sp>
      <p:pic>
        <p:nvPicPr>
          <p:cNvPr id="4" name="Picture 2" descr="Fig04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61556"/>
            <a:ext cx="6704013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6324600"/>
            <a:ext cx="74889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Figure 4.2 A cloud consumer can be a cloud service owner when it deploys its own service in a cloud. </a:t>
            </a:r>
          </a:p>
        </p:txBody>
      </p:sp>
    </p:spTree>
    <p:extLst>
      <p:ext uri="{BB962C8B-B14F-4D97-AF65-F5344CB8AC3E}">
        <p14:creationId xmlns:p14="http://schemas.microsoft.com/office/powerpoint/2010/main" val="18276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Owner (cont..)</a:t>
            </a:r>
          </a:p>
        </p:txBody>
      </p:sp>
      <p:pic>
        <p:nvPicPr>
          <p:cNvPr id="4" name="Picture 2" descr="Fig04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057400"/>
            <a:ext cx="6704013" cy="363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4400" y="5896644"/>
            <a:ext cx="6975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4.3 A cloud provider becomes a cloud service owner if it deploys its own cloud service,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typically for other cloud consumers to use. </a:t>
            </a:r>
          </a:p>
        </p:txBody>
      </p:sp>
    </p:spTree>
    <p:extLst>
      <p:ext uri="{BB962C8B-B14F-4D97-AF65-F5344CB8AC3E}">
        <p14:creationId xmlns:p14="http://schemas.microsoft.com/office/powerpoint/2010/main" val="129870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685800" y="1676400"/>
            <a:ext cx="8458200" cy="51054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cloud resource administrator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person or organization responsible for administering a cloud-based IT resource (including cloud services).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Resource Administrator</a:t>
            </a:r>
          </a:p>
        </p:txBody>
      </p:sp>
      <p:pic>
        <p:nvPicPr>
          <p:cNvPr id="4" name="Picture 2" descr="Fig04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06426"/>
            <a:ext cx="7496175" cy="399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57200" y="6340475"/>
            <a:ext cx="822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4.4 A cloud resource administrator can be with a cloud consumer organization and administer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	remotely accessible IT resources that belong to the cloud consumer.</a:t>
            </a:r>
          </a:p>
        </p:txBody>
      </p:sp>
    </p:spTree>
    <p:extLst>
      <p:ext uri="{BB962C8B-B14F-4D97-AF65-F5344CB8AC3E}">
        <p14:creationId xmlns:p14="http://schemas.microsoft.com/office/powerpoint/2010/main" val="56624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cloud resource administrator can be (or belong to) the cloud consumer or cloud provider of the cloud within which the cloud service resides.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Resource Administrator</a:t>
            </a:r>
          </a:p>
        </p:txBody>
      </p:sp>
      <p:pic>
        <p:nvPicPr>
          <p:cNvPr id="4" name="Picture 2" descr="Fig04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12455"/>
            <a:ext cx="8008938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4145" y="6340475"/>
            <a:ext cx="7391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Figure 4.5 A cloud resource administrator can be with a cloud provider organization for which it can </a:t>
            </a:r>
          </a:p>
          <a:p>
            <a:r>
              <a:rPr lang="en-US" sz="1400" dirty="0">
                <a:solidFill>
                  <a:srgbClr val="0000FF"/>
                </a:solidFill>
              </a:rPr>
              <a:t>                 administer the cloud provider</a:t>
            </a:r>
            <a:r>
              <a:rPr lang="ja-JP" altLang="en-US" sz="1400" dirty="0">
                <a:solidFill>
                  <a:srgbClr val="0000FF"/>
                </a:solidFill>
              </a:rPr>
              <a:t>’</a:t>
            </a:r>
            <a:r>
              <a:rPr lang="en-US" sz="1400" dirty="0">
                <a:solidFill>
                  <a:srgbClr val="0000FF"/>
                </a:solidFill>
              </a:rPr>
              <a:t>s internally and externally available IT resources.</a:t>
            </a:r>
          </a:p>
        </p:txBody>
      </p:sp>
    </p:spTree>
    <p:extLst>
      <p:ext uri="{BB962C8B-B14F-4D97-AF65-F5344CB8AC3E}">
        <p14:creationId xmlns:p14="http://schemas.microsoft.com/office/powerpoint/2010/main" val="31739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mputer_era">
  <a:themeElements>
    <a:clrScheme name="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mputer_era">
  <a:themeElements>
    <a:clrScheme name="1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mputer_era">
  <a:themeElements>
    <a:clrScheme name="2_computer_er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mputer_era">
      <a:majorFont>
        <a:latin typeface="Eras Bold ITC"/>
        <a:ea typeface=""/>
        <a:cs typeface=""/>
      </a:majorFont>
      <a:minorFont>
        <a:latin typeface="Eras Bol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omputer_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mputer_er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mputer_er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2379</Words>
  <Application>Microsoft Office PowerPoint</Application>
  <PresentationFormat>On-screen Show (4:3)</PresentationFormat>
  <Paragraphs>186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Eras Bold ITC</vt:lpstr>
      <vt:lpstr>Times New Roman</vt:lpstr>
      <vt:lpstr>Wingdings</vt:lpstr>
      <vt:lpstr>Default Design</vt:lpstr>
      <vt:lpstr>computer_era</vt:lpstr>
      <vt:lpstr>1_computer_era</vt:lpstr>
      <vt:lpstr>2_computer_era</vt:lpstr>
      <vt:lpstr>Echo</vt:lpstr>
      <vt:lpstr>Custom Design</vt:lpstr>
      <vt:lpstr> Cloud Computing</vt:lpstr>
      <vt:lpstr>Concepts and Models</vt:lpstr>
      <vt:lpstr>4.1. Roles and Boundaries</vt:lpstr>
      <vt:lpstr>Cloud Provider</vt:lpstr>
      <vt:lpstr>Cloud Consumer</vt:lpstr>
      <vt:lpstr>Cloud Service Owner</vt:lpstr>
      <vt:lpstr>Cloud Service Owner (cont..)</vt:lpstr>
      <vt:lpstr>Cloud Resource Administrator</vt:lpstr>
      <vt:lpstr>Cloud Resource Administrator</vt:lpstr>
      <vt:lpstr>Organizational Boundary</vt:lpstr>
      <vt:lpstr>Trust Boundary</vt:lpstr>
      <vt:lpstr>4.2. Cloud Characteristics</vt:lpstr>
      <vt:lpstr>On-Demand Usage</vt:lpstr>
      <vt:lpstr>Multitenancy</vt:lpstr>
      <vt:lpstr>Multitenancy (cont..)</vt:lpstr>
      <vt:lpstr>Elasticity</vt:lpstr>
      <vt:lpstr>Resiliency</vt:lpstr>
      <vt:lpstr>4.3. Cloud Delivery Models</vt:lpstr>
      <vt:lpstr>Infrastructure-as-a-Service (IaaS)</vt:lpstr>
      <vt:lpstr>Infrastructure(hardware)-as-a-Service (IaaS)</vt:lpstr>
      <vt:lpstr>Platform-as-a-Service (PaaS)</vt:lpstr>
      <vt:lpstr>Platform-as-a-Service (PaaS)</vt:lpstr>
      <vt:lpstr>Software-as-a-Service (SaaS)</vt:lpstr>
      <vt:lpstr>Software-as-a-Service (SaaS)</vt:lpstr>
      <vt:lpstr>Comparing Cloud Delivery Models</vt:lpstr>
      <vt:lpstr>Comparing Cloud Delivery Models</vt:lpstr>
      <vt:lpstr>Combining Cloud Delivery Models</vt:lpstr>
      <vt:lpstr>Combining Cloud Delivery Models</vt:lpstr>
      <vt:lpstr>Combining Cloud Delivery Models</vt:lpstr>
      <vt:lpstr>4.4. Cloud Deployment Models</vt:lpstr>
      <vt:lpstr>Public Clouds</vt:lpstr>
      <vt:lpstr>Community Clouds</vt:lpstr>
      <vt:lpstr>Private Clouds</vt:lpstr>
      <vt:lpstr>Hybrid Clouds</vt:lpstr>
      <vt:lpstr>Other Cloud Deployment Models</vt:lpstr>
      <vt:lpstr>Summary</vt:lpstr>
      <vt:lpstr>Summary (cont..)</vt:lpstr>
      <vt:lpstr>Summary (cont..)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ITC561  2015-30</dc:title>
  <dc:subject>Cloud Computing</dc:subject>
  <dc:creator/>
  <cp:keywords/>
  <dc:description>Complied by Linh Pham</dc:description>
  <cp:lastModifiedBy/>
  <cp:revision>407</cp:revision>
  <dcterms:created xsi:type="dcterms:W3CDTF">2002-09-27T23:29:22Z</dcterms:created>
  <dcterms:modified xsi:type="dcterms:W3CDTF">2022-09-30T09:38:05Z</dcterms:modified>
  <cp:category/>
</cp:coreProperties>
</file>